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63" r:id="rId5"/>
    <p:sldId id="264" r:id="rId6"/>
    <p:sldId id="275"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114" d="100"/>
          <a:sy n="114" d="100"/>
        </p:scale>
        <p:origin x="9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6/17/2021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normAutofit/>
          </a:bodyPr>
          <a:lstStyle/>
          <a:p>
            <a:r>
              <a:rPr lang="en-US" sz="5000"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200" dirty="0">
                <a:solidFill>
                  <a:schemeClr val="accent6">
                    <a:lumMod val="75000"/>
                  </a:schemeClr>
                </a:solidFill>
              </a:rPr>
              <a:t>Facilities and Safety Report</a:t>
            </a:r>
          </a:p>
          <a:p>
            <a:r>
              <a:rPr lang="en-US" sz="3200" dirty="0">
                <a:solidFill>
                  <a:schemeClr val="accent6">
                    <a:lumMod val="75000"/>
                  </a:schemeClr>
                </a:solidFill>
              </a:rPr>
              <a:t>May 2021</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3287-C453-457B-8CB4-8DCCF3674F2E}"/>
              </a:ext>
            </a:extLst>
          </p:cNvPr>
          <p:cNvSpPr>
            <a:spLocks noGrp="1"/>
          </p:cNvSpPr>
          <p:nvPr>
            <p:ph type="title"/>
          </p:nvPr>
        </p:nvSpPr>
        <p:spPr>
          <a:xfrm>
            <a:off x="130030" y="130233"/>
            <a:ext cx="10515600" cy="549275"/>
          </a:xfrm>
        </p:spPr>
        <p:txBody>
          <a:bodyPr>
            <a:normAutofit/>
          </a:bodyPr>
          <a:lstStyle/>
          <a:p>
            <a:r>
              <a:rPr lang="en-US" sz="2800" dirty="0"/>
              <a:t>Facilities Report </a:t>
            </a:r>
          </a:p>
        </p:txBody>
      </p:sp>
      <p:graphicFrame>
        <p:nvGraphicFramePr>
          <p:cNvPr id="5" name="Table 4">
            <a:extLst>
              <a:ext uri="{FF2B5EF4-FFF2-40B4-BE49-F238E27FC236}">
                <a16:creationId xmlns:a16="http://schemas.microsoft.com/office/drawing/2014/main" id="{547B4E1D-CCAB-4E16-8C1C-F27D6F4F1B3C}"/>
              </a:ext>
            </a:extLst>
          </p:cNvPr>
          <p:cNvGraphicFramePr>
            <a:graphicFrameLocks noGrp="1"/>
          </p:cNvGraphicFramePr>
          <p:nvPr>
            <p:extLst>
              <p:ext uri="{D42A27DB-BD31-4B8C-83A1-F6EECF244321}">
                <p14:modId xmlns:p14="http://schemas.microsoft.com/office/powerpoint/2010/main" val="3092825557"/>
              </p:ext>
            </p:extLst>
          </p:nvPr>
        </p:nvGraphicFramePr>
        <p:xfrm>
          <a:off x="940615" y="1723557"/>
          <a:ext cx="10310770" cy="4682277"/>
        </p:xfrm>
        <a:graphic>
          <a:graphicData uri="http://schemas.openxmlformats.org/drawingml/2006/table">
            <a:tbl>
              <a:tblPr firstRow="1" bandRow="1">
                <a:tableStyleId>{5C22544A-7EE6-4342-B048-85BDC9FD1C3A}</a:tableStyleId>
              </a:tblPr>
              <a:tblGrid>
                <a:gridCol w="2062154">
                  <a:extLst>
                    <a:ext uri="{9D8B030D-6E8A-4147-A177-3AD203B41FA5}">
                      <a16:colId xmlns:a16="http://schemas.microsoft.com/office/drawing/2014/main" val="868341847"/>
                    </a:ext>
                  </a:extLst>
                </a:gridCol>
                <a:gridCol w="2062154">
                  <a:extLst>
                    <a:ext uri="{9D8B030D-6E8A-4147-A177-3AD203B41FA5}">
                      <a16:colId xmlns:a16="http://schemas.microsoft.com/office/drawing/2014/main" val="2334129516"/>
                    </a:ext>
                  </a:extLst>
                </a:gridCol>
                <a:gridCol w="1773309">
                  <a:extLst>
                    <a:ext uri="{9D8B030D-6E8A-4147-A177-3AD203B41FA5}">
                      <a16:colId xmlns:a16="http://schemas.microsoft.com/office/drawing/2014/main" val="868152783"/>
                    </a:ext>
                  </a:extLst>
                </a:gridCol>
                <a:gridCol w="2350999">
                  <a:extLst>
                    <a:ext uri="{9D8B030D-6E8A-4147-A177-3AD203B41FA5}">
                      <a16:colId xmlns:a16="http://schemas.microsoft.com/office/drawing/2014/main" val="1802555138"/>
                    </a:ext>
                  </a:extLst>
                </a:gridCol>
                <a:gridCol w="2062154">
                  <a:extLst>
                    <a:ext uri="{9D8B030D-6E8A-4147-A177-3AD203B41FA5}">
                      <a16:colId xmlns:a16="http://schemas.microsoft.com/office/drawing/2014/main" val="3656747860"/>
                    </a:ext>
                  </a:extLst>
                </a:gridCol>
              </a:tblGrid>
              <a:tr h="360698">
                <a:tc>
                  <a:txBody>
                    <a:bodyPr/>
                    <a:lstStyle/>
                    <a:p>
                      <a:r>
                        <a:rPr lang="en-US" dirty="0"/>
                        <a:t>CES</a:t>
                      </a:r>
                    </a:p>
                  </a:txBody>
                  <a:tcPr/>
                </a:tc>
                <a:tc>
                  <a:txBody>
                    <a:bodyPr/>
                    <a:lstStyle/>
                    <a:p>
                      <a:r>
                        <a:rPr lang="en-US" dirty="0"/>
                        <a:t>YALE</a:t>
                      </a:r>
                    </a:p>
                  </a:txBody>
                  <a:tcPr/>
                </a:tc>
                <a:tc>
                  <a:txBody>
                    <a:bodyPr/>
                    <a:lstStyle/>
                    <a:p>
                      <a:r>
                        <a:rPr lang="en-US" dirty="0"/>
                        <a:t>NFES</a:t>
                      </a:r>
                    </a:p>
                  </a:txBody>
                  <a:tcPr/>
                </a:tc>
                <a:tc>
                  <a:txBody>
                    <a:bodyPr/>
                    <a:lstStyle/>
                    <a:p>
                      <a:r>
                        <a:rPr lang="en-US" dirty="0"/>
                        <a:t>WMS</a:t>
                      </a:r>
                    </a:p>
                  </a:txBody>
                  <a:tcPr/>
                </a:tc>
                <a:tc>
                  <a:txBody>
                    <a:bodyPr/>
                    <a:lstStyle/>
                    <a:p>
                      <a:r>
                        <a:rPr lang="en-US" dirty="0"/>
                        <a:t>WHS</a:t>
                      </a:r>
                    </a:p>
                  </a:txBody>
                  <a:tcPr/>
                </a:tc>
                <a:extLst>
                  <a:ext uri="{0D108BD9-81ED-4DB2-BD59-A6C34878D82A}">
                    <a16:rowId xmlns:a16="http://schemas.microsoft.com/office/drawing/2014/main" val="3936376694"/>
                  </a:ext>
                </a:extLst>
              </a:tr>
              <a:tr h="278148">
                <a:tc>
                  <a:txBody>
                    <a:bodyPr/>
                    <a:lstStyle/>
                    <a:p>
                      <a:pPr algn="l" fontAlgn="b"/>
                      <a:r>
                        <a:rPr lang="en-US" sz="1100" b="0" i="0" u="none" strike="noStrike" dirty="0">
                          <a:solidFill>
                            <a:srgbClr val="000000"/>
                          </a:solidFill>
                          <a:effectLst/>
                          <a:latin typeface="Calibri" panose="020F0502020204030204" pitchFamily="34" charset="0"/>
                        </a:rPr>
                        <a:t>Paint gym</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Drinking water line/filter</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Covered play area paint</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Roof IT, Commons, Aud.</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Tree removal /trim</a:t>
                      </a:r>
                    </a:p>
                  </a:txBody>
                  <a:tcPr marL="7620" marR="7620" marT="7620" marB="0" anchor="b"/>
                </a:tc>
                <a:extLst>
                  <a:ext uri="{0D108BD9-81ED-4DB2-BD59-A6C34878D82A}">
                    <a16:rowId xmlns:a16="http://schemas.microsoft.com/office/drawing/2014/main" val="2521095735"/>
                  </a:ext>
                </a:extLst>
              </a:tr>
              <a:tr h="338155">
                <a:tc>
                  <a:txBody>
                    <a:bodyPr/>
                    <a:lstStyle/>
                    <a:p>
                      <a:pPr algn="l" fontAlgn="b"/>
                      <a:r>
                        <a:rPr lang="en-US" sz="1100" b="0" i="0" u="none" strike="noStrike" dirty="0">
                          <a:solidFill>
                            <a:srgbClr val="000000"/>
                          </a:solidFill>
                          <a:effectLst/>
                          <a:latin typeface="Calibri" panose="020F0502020204030204" pitchFamily="34" charset="0"/>
                        </a:rPr>
                        <a:t>Replace carpet in room 210</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Remove RR ties in playground</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Filter skid </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Reader board 4X7</a:t>
                      </a: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p>
                      <a:pPr algn="l" fontAlgn="b"/>
                      <a:r>
                        <a:rPr lang="en-US" sz="1100" b="0" i="0" u="none" strike="noStrike" dirty="0">
                          <a:solidFill>
                            <a:srgbClr val="000000"/>
                          </a:solidFill>
                          <a:effectLst/>
                          <a:latin typeface="Calibri" panose="020F0502020204030204" pitchFamily="34" charset="0"/>
                        </a:rPr>
                        <a:t>Horn strobe repair </a:t>
                      </a:r>
                    </a:p>
                  </a:txBody>
                  <a:tcPr marL="7620" marR="7620" marT="7620" marB="0" anchor="b"/>
                </a:tc>
                <a:extLst>
                  <a:ext uri="{0D108BD9-81ED-4DB2-BD59-A6C34878D82A}">
                    <a16:rowId xmlns:a16="http://schemas.microsoft.com/office/drawing/2014/main" val="494514027"/>
                  </a:ext>
                </a:extLst>
              </a:tr>
              <a:tr h="237815">
                <a:tc>
                  <a:txBody>
                    <a:bodyPr/>
                    <a:lstStyle/>
                    <a:p>
                      <a:pPr algn="l" fontAlgn="b"/>
                      <a:r>
                        <a:rPr lang="en-US" sz="1100" b="0" i="0" u="none" strike="noStrike" dirty="0">
                          <a:solidFill>
                            <a:srgbClr val="000000"/>
                          </a:solidFill>
                          <a:effectLst/>
                          <a:latin typeface="Calibri" panose="020F0502020204030204" pitchFamily="34" charset="0"/>
                        </a:rPr>
                        <a:t>Music room instrument hooks </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Fix swing set (remove cable)</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Line paint (pick up lines) </a:t>
                      </a: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Install bottle fill in the green hall </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Bird netting in stadium</a:t>
                      </a:r>
                    </a:p>
                  </a:txBody>
                  <a:tcPr marL="7620" marR="7620" marT="7620" marB="0" anchor="b"/>
                </a:tc>
                <a:extLst>
                  <a:ext uri="{0D108BD9-81ED-4DB2-BD59-A6C34878D82A}">
                    <a16:rowId xmlns:a16="http://schemas.microsoft.com/office/drawing/2014/main" val="2364406295"/>
                  </a:ext>
                </a:extLst>
              </a:tr>
              <a:tr h="248026">
                <a:tc>
                  <a:txBody>
                    <a:bodyPr/>
                    <a:lstStyle/>
                    <a:p>
                      <a:pPr algn="l" fontAlgn="b"/>
                      <a:r>
                        <a:rPr lang="en-US" sz="1100" b="0" i="0" u="none" strike="noStrike" dirty="0">
                          <a:solidFill>
                            <a:srgbClr val="000000"/>
                          </a:solidFill>
                          <a:effectLst/>
                          <a:latin typeface="Calibri" panose="020F0502020204030204" pitchFamily="34" charset="0"/>
                        </a:rPr>
                        <a:t>Badge reader for cafeteria </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Water pump (MECH RM) </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Parking lot field</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Bathroom stalls  (2)</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Fix holes in floor </a:t>
                      </a:r>
                    </a:p>
                  </a:txBody>
                  <a:tcPr marL="7620" marR="7620" marT="7620" marB="0" anchor="b"/>
                </a:tc>
                <a:extLst>
                  <a:ext uri="{0D108BD9-81ED-4DB2-BD59-A6C34878D82A}">
                    <a16:rowId xmlns:a16="http://schemas.microsoft.com/office/drawing/2014/main" val="2122295738"/>
                  </a:ext>
                </a:extLst>
              </a:tr>
              <a:tr h="273416">
                <a:tc>
                  <a:txBody>
                    <a:bodyPr/>
                    <a:lstStyle/>
                    <a:p>
                      <a:pPr algn="l" fontAlgn="b"/>
                      <a:r>
                        <a:rPr lang="en-US" sz="1100" b="0" i="0" u="none" strike="noStrike" dirty="0">
                          <a:solidFill>
                            <a:srgbClr val="000000"/>
                          </a:solidFill>
                          <a:effectLst/>
                          <a:latin typeface="Calibri" panose="020F0502020204030204" pitchFamily="34" charset="0"/>
                        </a:rPr>
                        <a:t>Line paint parking lot</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Reader board </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Ceiling tiles in hallway</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Remove drinking fountains</a:t>
                      </a: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3277766"/>
                  </a:ext>
                </a:extLst>
              </a:tr>
              <a:tr h="257635">
                <a:tc>
                  <a:txBody>
                    <a:bodyPr/>
                    <a:lstStyle/>
                    <a:p>
                      <a:pPr algn="l" fontAlgn="b"/>
                      <a:r>
                        <a:rPr lang="en-US" sz="1100" b="0" i="0" u="none" strike="noStrike" dirty="0">
                          <a:solidFill>
                            <a:srgbClr val="000000"/>
                          </a:solidFill>
                          <a:effectLst/>
                          <a:latin typeface="Calibri" panose="020F0502020204030204" pitchFamily="34" charset="0"/>
                        </a:rPr>
                        <a:t>Filter skid </a:t>
                      </a: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Add 2 bottle fills </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Gutters green/yellow hall </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448849609"/>
                  </a:ext>
                </a:extLst>
              </a:tr>
              <a:tr h="0">
                <a:tc>
                  <a:txBody>
                    <a:bodyPr/>
                    <a:lstStyle/>
                    <a:p>
                      <a:pPr algn="l" fontAlgn="b"/>
                      <a:r>
                        <a:rPr lang="en-US" sz="1100" b="0" i="0" u="none" strike="noStrike" dirty="0">
                          <a:solidFill>
                            <a:srgbClr val="000000"/>
                          </a:solidFill>
                          <a:effectLst/>
                          <a:latin typeface="Calibri" panose="020F0502020204030204" pitchFamily="34" charset="0"/>
                        </a:rPr>
                        <a:t>Office conversion</a:t>
                      </a: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Ramp to playground </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Trim green/yellow hall </a:t>
                      </a:r>
                    </a:p>
                  </a:txBody>
                  <a:tcPr marL="7620" marR="7620" marT="7620" marB="0" anchor="b"/>
                </a:tc>
                <a:tc>
                  <a:txBody>
                    <a:bodyPr/>
                    <a:lstStyle/>
                    <a:p>
                      <a:endParaRPr lang="en-US" sz="800" dirty="0"/>
                    </a:p>
                  </a:txBody>
                  <a:tcPr/>
                </a:tc>
                <a:extLst>
                  <a:ext uri="{0D108BD9-81ED-4DB2-BD59-A6C34878D82A}">
                    <a16:rowId xmlns:a16="http://schemas.microsoft.com/office/drawing/2014/main" val="4005052641"/>
                  </a:ext>
                </a:extLst>
              </a:tr>
              <a:tr h="270657">
                <a:tc>
                  <a:txBody>
                    <a:bodyPr/>
                    <a:lstStyle/>
                    <a:p>
                      <a:pPr algn="l" fontAlgn="b"/>
                      <a:r>
                        <a:rPr lang="en-US" sz="1100" b="0" i="0" u="none" strike="noStrike" dirty="0">
                          <a:solidFill>
                            <a:srgbClr val="000000"/>
                          </a:solidFill>
                          <a:effectLst/>
                          <a:latin typeface="Calibri" panose="020F0502020204030204" pitchFamily="34" charset="0"/>
                        </a:rPr>
                        <a:t>Cone of silence</a:t>
                      </a: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Remove/replace trees office entrance</a:t>
                      </a:r>
                    </a:p>
                  </a:txBody>
                  <a:tcPr marL="7620" marR="7620" marT="7620" marB="0" anchor="b"/>
                </a:tc>
                <a:tc>
                  <a:txBody>
                    <a:bodyPr/>
                    <a:lstStyle/>
                    <a:p>
                      <a:endParaRPr lang="en-US" sz="800" dirty="0"/>
                    </a:p>
                  </a:txBody>
                  <a:tcPr/>
                </a:tc>
                <a:extLst>
                  <a:ext uri="{0D108BD9-81ED-4DB2-BD59-A6C34878D82A}">
                    <a16:rowId xmlns:a16="http://schemas.microsoft.com/office/drawing/2014/main" val="2037895269"/>
                  </a:ext>
                </a:extLst>
              </a:tr>
              <a:tr h="246607">
                <a:tc>
                  <a:txBody>
                    <a:bodyPr/>
                    <a:lstStyle/>
                    <a:p>
                      <a:pPr algn="l" fontAlgn="b"/>
                      <a:r>
                        <a:rPr lang="en-US" sz="1100" b="0" i="0" u="none" strike="noStrike" dirty="0">
                          <a:solidFill>
                            <a:srgbClr val="000000"/>
                          </a:solidFill>
                          <a:effectLst/>
                          <a:latin typeface="Calibri" panose="020F0502020204030204" pitchFamily="34" charset="0"/>
                        </a:rPr>
                        <a:t>Island removal 212/213</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t-BR" sz="1100" b="0" i="0" u="none" strike="noStrike" dirty="0">
                          <a:solidFill>
                            <a:srgbClr val="000000"/>
                          </a:solidFill>
                          <a:effectLst/>
                          <a:latin typeface="Calibri" panose="020F0502020204030204" pitchFamily="34" charset="0"/>
                        </a:rPr>
                        <a:t>Add filter to gym water line </a:t>
                      </a:r>
                    </a:p>
                  </a:txBody>
                  <a:tcPr marL="7620" marR="7620" marT="7620" marB="0" anchor="b"/>
                </a:tc>
                <a:tc>
                  <a:txBody>
                    <a:bodyPr/>
                    <a:lstStyle/>
                    <a:p>
                      <a:endParaRPr lang="en-US" dirty="0"/>
                    </a:p>
                  </a:txBody>
                  <a:tcPr/>
                </a:tc>
                <a:extLst>
                  <a:ext uri="{0D108BD9-81ED-4DB2-BD59-A6C34878D82A}">
                    <a16:rowId xmlns:a16="http://schemas.microsoft.com/office/drawing/2014/main" val="1494450931"/>
                  </a:ext>
                </a:extLst>
              </a:tr>
              <a:tr h="360698">
                <a:tc>
                  <a:txBody>
                    <a:bodyPr/>
                    <a:lstStyle/>
                    <a:p>
                      <a:pPr algn="l" fontAlgn="b"/>
                      <a:r>
                        <a:rPr lang="en-US" sz="1100" b="0" i="0" u="none" strike="noStrike" dirty="0">
                          <a:solidFill>
                            <a:srgbClr val="000000"/>
                          </a:solidFill>
                          <a:effectLst/>
                          <a:latin typeface="Calibri" panose="020F0502020204030204" pitchFamily="34" charset="0"/>
                        </a:rPr>
                        <a:t>Reader board 4X6</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Separate fire/H2O </a:t>
                      </a:r>
                    </a:p>
                  </a:txBody>
                  <a:tcPr marL="7620" marR="7620" marT="7620" marB="0" anchor="b"/>
                </a:tc>
                <a:tc>
                  <a:txBody>
                    <a:bodyPr/>
                    <a:lstStyle/>
                    <a:p>
                      <a:endParaRPr lang="en-US" dirty="0"/>
                    </a:p>
                  </a:txBody>
                  <a:tcPr/>
                </a:tc>
                <a:extLst>
                  <a:ext uri="{0D108BD9-81ED-4DB2-BD59-A6C34878D82A}">
                    <a16:rowId xmlns:a16="http://schemas.microsoft.com/office/drawing/2014/main" val="2957481069"/>
                  </a:ext>
                </a:extLst>
              </a:tr>
              <a:tr h="360698">
                <a:tc>
                  <a:txBody>
                    <a:bodyPr/>
                    <a:lstStyle/>
                    <a:p>
                      <a:pPr algn="l" fontAlgn="b"/>
                      <a:r>
                        <a:rPr lang="en-US" sz="1100" b="0" i="0" u="none" strike="noStrike" dirty="0">
                          <a:solidFill>
                            <a:srgbClr val="000000"/>
                          </a:solidFill>
                          <a:effectLst/>
                          <a:latin typeface="Calibri" panose="020F0502020204030204" pitchFamily="34" charset="0"/>
                        </a:rPr>
                        <a:t>Plasma TV install </a:t>
                      </a:r>
                    </a:p>
                  </a:txBody>
                  <a:tcPr marL="7620" marR="7620" marT="7620" marB="0" anchor="b"/>
                </a:tc>
                <a:tc>
                  <a:txBody>
                    <a:bodyPr/>
                    <a:lstStyle/>
                    <a:p>
                      <a:endParaRPr lang="en-US" dirty="0"/>
                    </a:p>
                  </a:txBody>
                  <a:tcPr/>
                </a:tc>
                <a:tc>
                  <a:txBody>
                    <a:bodyPr/>
                    <a:lstStyle/>
                    <a:p>
                      <a:endParaRPr lang="en-US" dirty="0"/>
                    </a:p>
                  </a:txBody>
                  <a:tcPr/>
                </a:tc>
                <a:tc>
                  <a:txBody>
                    <a:bodyPr/>
                    <a:lstStyle/>
                    <a:p>
                      <a:pPr algn="l" fontAlgn="b"/>
                      <a:r>
                        <a:rPr lang="en-US" sz="1100" b="0" i="0" u="none" strike="noStrike" dirty="0">
                          <a:solidFill>
                            <a:srgbClr val="000000"/>
                          </a:solidFill>
                          <a:effectLst/>
                          <a:latin typeface="Calibri" panose="020F0502020204030204" pitchFamily="34" charset="0"/>
                        </a:rPr>
                        <a:t>Green house steel (</a:t>
                      </a:r>
                      <a:r>
                        <a:rPr lang="en-US" sz="1100" b="0" i="0" u="none" strike="noStrike" dirty="0" err="1">
                          <a:solidFill>
                            <a:srgbClr val="000000"/>
                          </a:solidFill>
                          <a:effectLst/>
                          <a:latin typeface="Calibri" panose="020F0502020204030204" pitchFamily="34" charset="0"/>
                        </a:rPr>
                        <a:t>wetdeck</a:t>
                      </a:r>
                      <a:r>
                        <a:rPr lang="en-US" sz="1100" b="0" i="0" u="none" strike="noStrike" dirty="0">
                          <a:solidFill>
                            <a:srgbClr val="000000"/>
                          </a:solidFill>
                          <a:effectLst/>
                          <a:latin typeface="Calibri" panose="020F0502020204030204" pitchFamily="34" charset="0"/>
                        </a:rPr>
                        <a:t>) install</a:t>
                      </a:r>
                    </a:p>
                  </a:txBody>
                  <a:tcPr marL="7620" marR="7620" marT="7620" marB="0" anchor="b"/>
                </a:tc>
                <a:tc>
                  <a:txBody>
                    <a:bodyPr/>
                    <a:lstStyle/>
                    <a:p>
                      <a:endParaRPr lang="en-US" dirty="0"/>
                    </a:p>
                  </a:txBody>
                  <a:tcPr/>
                </a:tc>
                <a:extLst>
                  <a:ext uri="{0D108BD9-81ED-4DB2-BD59-A6C34878D82A}">
                    <a16:rowId xmlns:a16="http://schemas.microsoft.com/office/drawing/2014/main" val="4191852367"/>
                  </a:ext>
                </a:extLst>
              </a:tr>
              <a:tr h="360698">
                <a:tc>
                  <a:txBody>
                    <a:bodyPr/>
                    <a:lstStyle/>
                    <a:p>
                      <a:pPr algn="l" fontAlgn="b"/>
                      <a:r>
                        <a:rPr lang="en-US" sz="1100" b="0" i="0" u="none" strike="noStrike" dirty="0">
                          <a:solidFill>
                            <a:srgbClr val="000000"/>
                          </a:solidFill>
                          <a:effectLst/>
                          <a:latin typeface="Calibri" panose="020F0502020204030204" pitchFamily="34" charset="0"/>
                        </a:rPr>
                        <a:t>Replace floor bathroom </a:t>
                      </a:r>
                    </a:p>
                  </a:txBody>
                  <a:tcPr marL="7620" marR="7620" marT="7620" marB="0" anchor="b"/>
                </a:tc>
                <a:tc>
                  <a:txBody>
                    <a:bodyPr/>
                    <a:lstStyle/>
                    <a:p>
                      <a:endParaRPr lang="en-US" dirty="0"/>
                    </a:p>
                  </a:txBody>
                  <a:tcPr/>
                </a:tc>
                <a:tc>
                  <a:txBody>
                    <a:bodyPr/>
                    <a:lstStyle/>
                    <a:p>
                      <a:endParaRPr lang="en-US" dirty="0"/>
                    </a:p>
                  </a:txBody>
                  <a:tcPr/>
                </a:tc>
                <a:tc>
                  <a:txBody>
                    <a:bodyPr/>
                    <a:lstStyle/>
                    <a:p>
                      <a:pPr algn="l" fontAlgn="b"/>
                      <a:r>
                        <a:rPr lang="en-US" sz="1100" b="0" i="0" u="none" strike="noStrike" dirty="0">
                          <a:solidFill>
                            <a:srgbClr val="000000"/>
                          </a:solidFill>
                          <a:effectLst/>
                          <a:latin typeface="Calibri" panose="020F0502020204030204" pitchFamily="34" charset="0"/>
                        </a:rPr>
                        <a:t>Curb for outside lunch area </a:t>
                      </a:r>
                    </a:p>
                  </a:txBody>
                  <a:tcPr marL="7620" marR="7620" marT="7620" marB="0" anchor="b"/>
                </a:tc>
                <a:tc>
                  <a:txBody>
                    <a:bodyPr/>
                    <a:lstStyle/>
                    <a:p>
                      <a:endParaRPr lang="en-US" dirty="0"/>
                    </a:p>
                  </a:txBody>
                  <a:tcPr/>
                </a:tc>
                <a:extLst>
                  <a:ext uri="{0D108BD9-81ED-4DB2-BD59-A6C34878D82A}">
                    <a16:rowId xmlns:a16="http://schemas.microsoft.com/office/drawing/2014/main" val="1592548492"/>
                  </a:ext>
                </a:extLst>
              </a:tr>
              <a:tr h="0">
                <a:tc>
                  <a:txBody>
                    <a:bodyPr/>
                    <a:lstStyle/>
                    <a:p>
                      <a:pPr algn="l" fontAlgn="b"/>
                      <a:r>
                        <a:rPr lang="en-US" sz="1100" b="0" i="0" u="none" strike="noStrike" dirty="0">
                          <a:solidFill>
                            <a:srgbClr val="000000"/>
                          </a:solidFill>
                          <a:effectLst/>
                          <a:latin typeface="Calibri" panose="020F0502020204030204" pitchFamily="34" charset="0"/>
                        </a:rPr>
                        <a:t>Cabinets in health room </a:t>
                      </a:r>
                    </a:p>
                  </a:txBody>
                  <a:tcPr marL="7620" marR="7620" marT="7620" marB="0" anchor="b"/>
                </a:tc>
                <a:tc>
                  <a:txBody>
                    <a:bodyPr/>
                    <a:lstStyle/>
                    <a:p>
                      <a:endParaRPr lang="en-US" dirty="0"/>
                    </a:p>
                  </a:txBody>
                  <a:tcPr/>
                </a:tc>
                <a:tc>
                  <a:txBody>
                    <a:bodyPr/>
                    <a:lstStyle/>
                    <a:p>
                      <a:endParaRPr lang="en-US" dirty="0"/>
                    </a:p>
                  </a:txBody>
                  <a:tcPr/>
                </a:tc>
                <a:tc>
                  <a:txBody>
                    <a:bodyPr/>
                    <a:lstStyle/>
                    <a:p>
                      <a:pPr algn="l" fontAlgn="b"/>
                      <a:r>
                        <a:rPr lang="en-US" sz="1100" b="0" i="0" u="none" strike="noStrike" dirty="0">
                          <a:solidFill>
                            <a:srgbClr val="000000"/>
                          </a:solidFill>
                          <a:effectLst/>
                          <a:latin typeface="Calibri" panose="020F0502020204030204" pitchFamily="34" charset="0"/>
                        </a:rPr>
                        <a:t>Carpet in rooms 311/318/324</a:t>
                      </a:r>
                    </a:p>
                  </a:txBody>
                  <a:tcPr marL="7620" marR="7620" marT="7620" marB="0" anchor="b"/>
                </a:tc>
                <a:tc>
                  <a:txBody>
                    <a:bodyPr/>
                    <a:lstStyle/>
                    <a:p>
                      <a:endParaRPr lang="en-US" dirty="0"/>
                    </a:p>
                  </a:txBody>
                  <a:tcPr/>
                </a:tc>
                <a:extLst>
                  <a:ext uri="{0D108BD9-81ED-4DB2-BD59-A6C34878D82A}">
                    <a16:rowId xmlns:a16="http://schemas.microsoft.com/office/drawing/2014/main" val="3752425173"/>
                  </a:ext>
                </a:extLst>
              </a:tr>
              <a:tr h="220673">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endParaRPr lang="en-US"/>
                    </a:p>
                  </a:txBody>
                  <a:tcPr/>
                </a:tc>
                <a:tc>
                  <a:txBody>
                    <a:bodyPr/>
                    <a:lstStyle/>
                    <a:p>
                      <a:endParaRPr lang="en-US" dirty="0"/>
                    </a:p>
                  </a:txBody>
                  <a:tcPr/>
                </a:tc>
                <a:tc>
                  <a:txBody>
                    <a:bodyPr/>
                    <a:lstStyle/>
                    <a:p>
                      <a:pPr algn="l" fontAlgn="b"/>
                      <a:r>
                        <a:rPr lang="en-US" sz="1100" b="0" i="0" u="none" strike="noStrike" dirty="0">
                          <a:solidFill>
                            <a:srgbClr val="000000"/>
                          </a:solidFill>
                          <a:effectLst/>
                          <a:latin typeface="Calibri" panose="020F0502020204030204" pitchFamily="34" charset="0"/>
                        </a:rPr>
                        <a:t>Sidewalk planter</a:t>
                      </a:r>
                    </a:p>
                  </a:txBody>
                  <a:tcPr marL="7620" marR="7620" marT="7620" marB="0" anchor="b"/>
                </a:tc>
                <a:tc>
                  <a:txBody>
                    <a:bodyPr/>
                    <a:lstStyle/>
                    <a:p>
                      <a:endParaRPr lang="en-US" dirty="0"/>
                    </a:p>
                  </a:txBody>
                  <a:tcPr/>
                </a:tc>
                <a:extLst>
                  <a:ext uri="{0D108BD9-81ED-4DB2-BD59-A6C34878D82A}">
                    <a16:rowId xmlns:a16="http://schemas.microsoft.com/office/drawing/2014/main" val="3871830831"/>
                  </a:ext>
                </a:extLst>
              </a:tr>
            </a:tbl>
          </a:graphicData>
        </a:graphic>
      </p:graphicFrame>
      <p:sp>
        <p:nvSpPr>
          <p:cNvPr id="6" name="TextBox 5">
            <a:extLst>
              <a:ext uri="{FF2B5EF4-FFF2-40B4-BE49-F238E27FC236}">
                <a16:creationId xmlns:a16="http://schemas.microsoft.com/office/drawing/2014/main" id="{FB97D7CA-3DDE-4D94-A657-05C15C9782A7}"/>
              </a:ext>
            </a:extLst>
          </p:cNvPr>
          <p:cNvSpPr txBox="1"/>
          <p:nvPr/>
        </p:nvSpPr>
        <p:spPr>
          <a:xfrm>
            <a:off x="290634" y="825556"/>
            <a:ext cx="9750987" cy="646331"/>
          </a:xfrm>
          <a:prstGeom prst="rect">
            <a:avLst/>
          </a:prstGeom>
          <a:noFill/>
        </p:spPr>
        <p:txBody>
          <a:bodyPr wrap="square" rtlCol="0">
            <a:spAutoFit/>
          </a:bodyPr>
          <a:lstStyle/>
          <a:p>
            <a:r>
              <a:rPr lang="en-US" dirty="0"/>
              <a:t>In addition to the scheduled deep cleaning activities in all buildings, the following work and preventive maintenance tasks are scheduled for this summer: </a:t>
            </a:r>
          </a:p>
        </p:txBody>
      </p:sp>
    </p:spTree>
    <p:extLst>
      <p:ext uri="{BB962C8B-B14F-4D97-AF65-F5344CB8AC3E}">
        <p14:creationId xmlns:p14="http://schemas.microsoft.com/office/powerpoint/2010/main" val="23055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9A99-8357-4079-8D18-B10A414C079A}"/>
              </a:ext>
            </a:extLst>
          </p:cNvPr>
          <p:cNvSpPr>
            <a:spLocks noGrp="1"/>
          </p:cNvSpPr>
          <p:nvPr>
            <p:ph type="title"/>
          </p:nvPr>
        </p:nvSpPr>
        <p:spPr>
          <a:xfrm>
            <a:off x="315286" y="314120"/>
            <a:ext cx="10515600" cy="733833"/>
          </a:xfrm>
        </p:spPr>
        <p:txBody>
          <a:bodyPr>
            <a:normAutofit/>
          </a:bodyPr>
          <a:lstStyle/>
          <a:p>
            <a:r>
              <a:rPr lang="en-US" sz="2400" b="1" dirty="0"/>
              <a:t>Annual Preventive Maintenance Tasks Summer 2021   </a:t>
            </a:r>
          </a:p>
        </p:txBody>
      </p:sp>
      <p:sp>
        <p:nvSpPr>
          <p:cNvPr id="3" name="Content Placeholder 2">
            <a:extLst>
              <a:ext uri="{FF2B5EF4-FFF2-40B4-BE49-F238E27FC236}">
                <a16:creationId xmlns:a16="http://schemas.microsoft.com/office/drawing/2014/main" id="{BD35B60C-6C5A-42EF-B067-6BB90CD9616B}"/>
              </a:ext>
            </a:extLst>
          </p:cNvPr>
          <p:cNvSpPr>
            <a:spLocks noGrp="1"/>
          </p:cNvSpPr>
          <p:nvPr>
            <p:ph sz="half" idx="1"/>
          </p:nvPr>
        </p:nvSpPr>
        <p:spPr>
          <a:xfrm>
            <a:off x="662031" y="1422953"/>
            <a:ext cx="5780714" cy="4351338"/>
          </a:xfrm>
        </p:spPr>
        <p:txBody>
          <a:bodyPr>
            <a:noAutofit/>
          </a:bodyPr>
          <a:lstStyle/>
          <a:p>
            <a:r>
              <a:rPr lang="en-US" sz="2000" dirty="0"/>
              <a:t>Water samples </a:t>
            </a:r>
          </a:p>
          <a:p>
            <a:r>
              <a:rPr lang="en-US" sz="2000" dirty="0"/>
              <a:t>Bleacher inspections</a:t>
            </a:r>
          </a:p>
          <a:p>
            <a:r>
              <a:rPr lang="en-US" sz="2000" dirty="0"/>
              <a:t>Asbestos monitoring</a:t>
            </a:r>
          </a:p>
          <a:p>
            <a:r>
              <a:rPr lang="en-US" sz="2000" dirty="0"/>
              <a:t>Fire and access control battery replacement  </a:t>
            </a:r>
          </a:p>
          <a:p>
            <a:r>
              <a:rPr lang="en-US" sz="2000" dirty="0"/>
              <a:t>Fire Marshall inspection</a:t>
            </a:r>
          </a:p>
          <a:p>
            <a:r>
              <a:rPr lang="en-US" sz="2000" dirty="0"/>
              <a:t>Annual Septic O&amp;M inspection</a:t>
            </a:r>
          </a:p>
          <a:p>
            <a:r>
              <a:rPr lang="en-US" sz="2000" dirty="0"/>
              <a:t>AED inspection</a:t>
            </a:r>
          </a:p>
          <a:p>
            <a:r>
              <a:rPr lang="en-US" sz="2000" dirty="0"/>
              <a:t>Security camera clean/adjust/replace </a:t>
            </a:r>
          </a:p>
          <a:p>
            <a:pPr marL="0" indent="0">
              <a:buNone/>
            </a:pPr>
            <a:r>
              <a:rPr lang="en-US" sz="2000" dirty="0"/>
              <a:t> </a:t>
            </a:r>
          </a:p>
          <a:p>
            <a:endParaRPr lang="en-US" sz="2000" dirty="0"/>
          </a:p>
        </p:txBody>
      </p:sp>
    </p:spTree>
    <p:extLst>
      <p:ext uri="{BB962C8B-B14F-4D97-AF65-F5344CB8AC3E}">
        <p14:creationId xmlns:p14="http://schemas.microsoft.com/office/powerpoint/2010/main" val="418369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288443"/>
            <a:ext cx="10515600" cy="626548"/>
          </a:xfrm>
        </p:spPr>
        <p:txBody>
          <a:bodyPr>
            <a:normAutofit/>
          </a:bodyPr>
          <a:lstStyle/>
          <a:p>
            <a:r>
              <a:rPr lang="en-US" sz="2800" b="1" dirty="0"/>
              <a:t>FACILITY CHARTS – </a:t>
            </a:r>
            <a:r>
              <a:rPr lang="en-US" sz="2400" i="1" dirty="0"/>
              <a:t>POWER COST AND WORK ORDER STATUS</a:t>
            </a:r>
          </a:p>
        </p:txBody>
      </p:sp>
      <p:pic>
        <p:nvPicPr>
          <p:cNvPr id="3" name="Picture 2">
            <a:extLst>
              <a:ext uri="{FF2B5EF4-FFF2-40B4-BE49-F238E27FC236}">
                <a16:creationId xmlns:a16="http://schemas.microsoft.com/office/drawing/2014/main" id="{0A489B5C-3029-4030-8E3D-2C687B5A8EAC}"/>
              </a:ext>
            </a:extLst>
          </p:cNvPr>
          <p:cNvPicPr>
            <a:picLocks noChangeAspect="1"/>
          </p:cNvPicPr>
          <p:nvPr/>
        </p:nvPicPr>
        <p:blipFill>
          <a:blip r:embed="rId2"/>
          <a:stretch>
            <a:fillRect/>
          </a:stretch>
        </p:blipFill>
        <p:spPr>
          <a:xfrm>
            <a:off x="6878130" y="1694576"/>
            <a:ext cx="4994198" cy="3573709"/>
          </a:xfrm>
          <a:prstGeom prst="rect">
            <a:avLst/>
          </a:prstGeom>
        </p:spPr>
      </p:pic>
      <p:pic>
        <p:nvPicPr>
          <p:cNvPr id="5" name="Picture 4">
            <a:extLst>
              <a:ext uri="{FF2B5EF4-FFF2-40B4-BE49-F238E27FC236}">
                <a16:creationId xmlns:a16="http://schemas.microsoft.com/office/drawing/2014/main" id="{01791AFF-CBEB-4DC4-9DC6-39C9669CB1D8}"/>
              </a:ext>
            </a:extLst>
          </p:cNvPr>
          <p:cNvPicPr>
            <a:picLocks noChangeAspect="1"/>
          </p:cNvPicPr>
          <p:nvPr/>
        </p:nvPicPr>
        <p:blipFill>
          <a:blip r:embed="rId3"/>
          <a:stretch>
            <a:fillRect/>
          </a:stretch>
        </p:blipFill>
        <p:spPr>
          <a:xfrm>
            <a:off x="295030" y="1306672"/>
            <a:ext cx="6302905" cy="4572000"/>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NFES, WMS, CES</a:t>
            </a:r>
          </a:p>
        </p:txBody>
      </p:sp>
      <p:sp>
        <p:nvSpPr>
          <p:cNvPr id="3" name="TextBox 2"/>
          <p:cNvSpPr txBox="1"/>
          <p:nvPr/>
        </p:nvSpPr>
        <p:spPr>
          <a:xfrm>
            <a:off x="4426750" y="3368951"/>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June 2021 report</a:t>
            </a:r>
          </a:p>
        </p:txBody>
      </p:sp>
      <p:sp>
        <p:nvSpPr>
          <p:cNvPr id="13" name="TextBox 12"/>
          <p:cNvSpPr txBox="1"/>
          <p:nvPr/>
        </p:nvSpPr>
        <p:spPr>
          <a:xfrm flipH="1">
            <a:off x="4476988" y="438822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4" name="Picture 3">
            <a:extLst>
              <a:ext uri="{FF2B5EF4-FFF2-40B4-BE49-F238E27FC236}">
                <a16:creationId xmlns:a16="http://schemas.microsoft.com/office/drawing/2014/main" id="{0CBD834D-740B-4A18-AB9B-3E5C661B9C5A}"/>
              </a:ext>
            </a:extLst>
          </p:cNvPr>
          <p:cNvPicPr>
            <a:picLocks noChangeAspect="1"/>
          </p:cNvPicPr>
          <p:nvPr/>
        </p:nvPicPr>
        <p:blipFill>
          <a:blip r:embed="rId2"/>
          <a:stretch>
            <a:fillRect/>
          </a:stretch>
        </p:blipFill>
        <p:spPr>
          <a:xfrm>
            <a:off x="241811" y="980394"/>
            <a:ext cx="3725137" cy="2317970"/>
          </a:xfrm>
          <a:prstGeom prst="rect">
            <a:avLst/>
          </a:prstGeom>
        </p:spPr>
      </p:pic>
      <p:pic>
        <p:nvPicPr>
          <p:cNvPr id="5" name="Picture 4">
            <a:extLst>
              <a:ext uri="{FF2B5EF4-FFF2-40B4-BE49-F238E27FC236}">
                <a16:creationId xmlns:a16="http://schemas.microsoft.com/office/drawing/2014/main" id="{E865FFDD-C94D-415B-AB46-1AF53EEEE366}"/>
              </a:ext>
            </a:extLst>
          </p:cNvPr>
          <p:cNvPicPr>
            <a:picLocks noChangeAspect="1"/>
          </p:cNvPicPr>
          <p:nvPr/>
        </p:nvPicPr>
        <p:blipFill>
          <a:blip r:embed="rId3"/>
          <a:stretch>
            <a:fillRect/>
          </a:stretch>
        </p:blipFill>
        <p:spPr>
          <a:xfrm>
            <a:off x="241811" y="3658009"/>
            <a:ext cx="3725137" cy="2317579"/>
          </a:xfrm>
          <a:prstGeom prst="rect">
            <a:avLst/>
          </a:prstGeom>
        </p:spPr>
      </p:pic>
      <p:pic>
        <p:nvPicPr>
          <p:cNvPr id="6" name="Picture 5">
            <a:extLst>
              <a:ext uri="{FF2B5EF4-FFF2-40B4-BE49-F238E27FC236}">
                <a16:creationId xmlns:a16="http://schemas.microsoft.com/office/drawing/2014/main" id="{4E974CEA-5CBB-46F1-99E7-2FE9C5636058}"/>
              </a:ext>
            </a:extLst>
          </p:cNvPr>
          <p:cNvPicPr>
            <a:picLocks noChangeAspect="1"/>
          </p:cNvPicPr>
          <p:nvPr/>
        </p:nvPicPr>
        <p:blipFill>
          <a:blip r:embed="rId4"/>
          <a:stretch>
            <a:fillRect/>
          </a:stretch>
        </p:blipFill>
        <p:spPr>
          <a:xfrm>
            <a:off x="4383866" y="980394"/>
            <a:ext cx="3594949" cy="2309817"/>
          </a:xfrm>
          <a:prstGeom prst="rect">
            <a:avLst/>
          </a:prstGeom>
        </p:spPr>
      </p:pic>
      <p:pic>
        <p:nvPicPr>
          <p:cNvPr id="9" name="Picture 8">
            <a:extLst>
              <a:ext uri="{FF2B5EF4-FFF2-40B4-BE49-F238E27FC236}">
                <a16:creationId xmlns:a16="http://schemas.microsoft.com/office/drawing/2014/main" id="{11707619-24D7-40BD-B3FD-4D97CB934520}"/>
              </a:ext>
            </a:extLst>
          </p:cNvPr>
          <p:cNvPicPr>
            <a:picLocks noChangeAspect="1"/>
          </p:cNvPicPr>
          <p:nvPr/>
        </p:nvPicPr>
        <p:blipFill>
          <a:blip r:embed="rId5"/>
          <a:stretch>
            <a:fillRect/>
          </a:stretch>
        </p:blipFill>
        <p:spPr>
          <a:xfrm>
            <a:off x="8311439" y="980394"/>
            <a:ext cx="3623267" cy="2317970"/>
          </a:xfrm>
          <a:prstGeom prst="rect">
            <a:avLst/>
          </a:prstGeom>
        </p:spPr>
      </p:pic>
      <p:pic>
        <p:nvPicPr>
          <p:cNvPr id="11" name="Picture 10">
            <a:extLst>
              <a:ext uri="{FF2B5EF4-FFF2-40B4-BE49-F238E27FC236}">
                <a16:creationId xmlns:a16="http://schemas.microsoft.com/office/drawing/2014/main" id="{5F97E570-5B1B-417A-90B1-3DE8C4EE5F4B}"/>
              </a:ext>
            </a:extLst>
          </p:cNvPr>
          <p:cNvPicPr>
            <a:picLocks noChangeAspect="1"/>
          </p:cNvPicPr>
          <p:nvPr/>
        </p:nvPicPr>
        <p:blipFill>
          <a:blip r:embed="rId6"/>
          <a:stretch>
            <a:fillRect/>
          </a:stretch>
        </p:blipFill>
        <p:spPr>
          <a:xfrm>
            <a:off x="8311439" y="3658009"/>
            <a:ext cx="3623267" cy="2317579"/>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74" y="270690"/>
            <a:ext cx="10515600" cy="576649"/>
          </a:xfrm>
        </p:spPr>
        <p:txBody>
          <a:bodyPr>
            <a:normAutofit/>
          </a:bodyPr>
          <a:lstStyle/>
          <a:p>
            <a:r>
              <a:rPr lang="en-US" sz="2400" dirty="0"/>
              <a:t>Safety Summary   </a:t>
            </a:r>
          </a:p>
        </p:txBody>
      </p:sp>
      <p:sp>
        <p:nvSpPr>
          <p:cNvPr id="4" name="Rectangle 3"/>
          <p:cNvSpPr/>
          <p:nvPr/>
        </p:nvSpPr>
        <p:spPr>
          <a:xfrm>
            <a:off x="620261" y="1197561"/>
            <a:ext cx="9525000" cy="3046988"/>
          </a:xfrm>
          <a:prstGeom prst="rect">
            <a:avLst/>
          </a:prstGeom>
        </p:spPr>
        <p:txBody>
          <a:bodyPr wrap="square">
            <a:spAutoFit/>
          </a:bodyPr>
          <a:lstStyle/>
          <a:p>
            <a:r>
              <a:rPr lang="en-US" sz="1600" u="sng" dirty="0"/>
              <a:t>Staff Accidents/Incidents </a:t>
            </a:r>
          </a:p>
          <a:p>
            <a:r>
              <a:rPr lang="en-US" sz="1600" dirty="0"/>
              <a:t>NFES - Employee was kicked in the knee, reported soreness</a:t>
            </a:r>
          </a:p>
          <a:p>
            <a:endParaRPr lang="en-US" sz="1600" dirty="0"/>
          </a:p>
          <a:p>
            <a:r>
              <a:rPr lang="en-US" sz="1600" u="sng" dirty="0"/>
              <a:t>Student Accidents/Injuries  </a:t>
            </a:r>
          </a:p>
          <a:p>
            <a:r>
              <a:rPr lang="en-US" sz="1600" dirty="0"/>
              <a:t>NFES - Student tripped over own feet while running, fractured right elbow</a:t>
            </a:r>
          </a:p>
          <a:p>
            <a:r>
              <a:rPr lang="en-US" sz="1600" dirty="0"/>
              <a:t>NFES - Student ran into light pole while looking around for brother, bruised forehead</a:t>
            </a:r>
          </a:p>
          <a:p>
            <a:r>
              <a:rPr lang="en-US" sz="1600" dirty="0"/>
              <a:t>NFES - Student got finger pinched in door opening, fractured finger</a:t>
            </a:r>
          </a:p>
          <a:p>
            <a:r>
              <a:rPr lang="en-US" sz="1600" dirty="0"/>
              <a:t>NFES - Student tripped on </a:t>
            </a:r>
            <a:r>
              <a:rPr lang="en-US" sz="1600"/>
              <a:t>chair and </a:t>
            </a:r>
            <a:r>
              <a:rPr lang="en-US" sz="1600" dirty="0"/>
              <a:t>fell on stomach, sent home due to pain</a:t>
            </a:r>
          </a:p>
          <a:p>
            <a:r>
              <a:rPr lang="en-US" sz="1600" dirty="0"/>
              <a:t>WMS - Student blocked soccer ball with hand, sprained wrist</a:t>
            </a:r>
          </a:p>
          <a:p>
            <a:r>
              <a:rPr lang="en-US" sz="1600" dirty="0"/>
              <a:t>WMS - Student hit in head with basketball, concussion </a:t>
            </a:r>
          </a:p>
          <a:p>
            <a:endParaRPr lang="en-US" sz="1600" dirty="0"/>
          </a:p>
          <a:p>
            <a:r>
              <a:rPr lang="en-US" sz="1600" dirty="0"/>
              <a:t> </a:t>
            </a:r>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83271</TotalTime>
  <Words>454</Words>
  <Application>Microsoft Office PowerPoint</Application>
  <PresentationFormat>Widescreen</PresentationFormat>
  <Paragraphs>86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Woodland Public Schools</vt:lpstr>
      <vt:lpstr>Facilities Report </vt:lpstr>
      <vt:lpstr>Annual Preventive Maintenance Tasks Summer 2021   </vt:lpstr>
      <vt:lpstr>FACILITY CHARTS – POWER COST AND WORK ORDER STATUS</vt:lpstr>
      <vt:lpstr>FACILITY CHARTS WATER USAGE WHS, NFES, WMS, CES</vt:lpstr>
      <vt:lpstr>Safety Summary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657</cp:revision>
  <cp:lastPrinted>2019-10-23T16:17:44Z</cp:lastPrinted>
  <dcterms:created xsi:type="dcterms:W3CDTF">2016-04-19T23:51:26Z</dcterms:created>
  <dcterms:modified xsi:type="dcterms:W3CDTF">2021-06-17T17:17:51Z</dcterms:modified>
</cp:coreProperties>
</file>